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handoutMasterIdLst>
    <p:handoutMasterId r:id="rId14"/>
  </p:handoutMasterIdLst>
  <p:sldIdLst>
    <p:sldId id="260" r:id="rId2"/>
    <p:sldId id="308" r:id="rId3"/>
    <p:sldId id="292" r:id="rId4"/>
    <p:sldId id="306" r:id="rId5"/>
    <p:sldId id="294" r:id="rId6"/>
    <p:sldId id="295" r:id="rId7"/>
    <p:sldId id="296" r:id="rId8"/>
    <p:sldId id="303" r:id="rId9"/>
    <p:sldId id="297" r:id="rId10"/>
    <p:sldId id="307" r:id="rId11"/>
    <p:sldId id="291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5BFC41-012D-48C9-B0B8-EFF06AC73D2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8AE638-25D9-450C-AC89-6FCF44FA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1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3A791A4-165E-49BC-96B9-05A1F7A0010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186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D3B1C6A-5267-48D9-8406-B7D77EB743C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668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7274CF-A261-4A49-BC75-A00F489F42AF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609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uz9pVVsmQQ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mZrtiXDi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Oct 11, 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P3 Challenge- </a:t>
            </a:r>
            <a:endParaRPr lang="en-US" b="1" dirty="0"/>
          </a:p>
          <a:p>
            <a:pPr lvl="1"/>
            <a:r>
              <a:rPr lang="en-US" b="1" dirty="0" smtClean="0"/>
              <a:t>Pretend you need to separate a mixture of sand, iron filing and salt. Briefly describe the strategy you will use to separate these three substances using a flow chart.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r>
              <a:rPr lang="en-US" b="1" dirty="0" smtClean="0"/>
              <a:t>Objective –</a:t>
            </a:r>
          </a:p>
          <a:p>
            <a:pPr lvl="1"/>
            <a:r>
              <a:rPr lang="en-US" b="1" dirty="0" smtClean="0"/>
              <a:t>Kinetic Theory of Gases</a:t>
            </a:r>
          </a:p>
          <a:p>
            <a:pPr lvl="1"/>
            <a:r>
              <a:rPr lang="en-US" b="1" dirty="0" smtClean="0"/>
              <a:t>Pressure, </a:t>
            </a:r>
            <a:r>
              <a:rPr lang="en-US" b="1" dirty="0" smtClean="0"/>
              <a:t>Temperature</a:t>
            </a:r>
          </a:p>
          <a:p>
            <a:pPr lvl="1"/>
            <a:r>
              <a:rPr lang="en-US" b="1" dirty="0" smtClean="0"/>
              <a:t>PT  Phase Diagrams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Diagrams for H</a:t>
            </a:r>
            <a:r>
              <a:rPr lang="en-US" baseline="-25000" dirty="0" smtClean="0"/>
              <a:t>2</a:t>
            </a:r>
            <a:r>
              <a:rPr lang="en-US" dirty="0" smtClean="0"/>
              <a:t>O and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4" y="2586969"/>
            <a:ext cx="4540499" cy="394718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82" y="2552604"/>
            <a:ext cx="5391971" cy="35587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5786" y="2183272"/>
            <a:ext cx="4406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Triple point of water high speed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Exit Slip: Sketch a basic phase diagram. Label the three states of matter, the triple point and the critical point.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What’s Due?  (Pending assignments to complete</a:t>
            </a:r>
            <a:r>
              <a:rPr lang="en-US" b="1" dirty="0" smtClean="0"/>
              <a:t>.)</a:t>
            </a:r>
          </a:p>
          <a:p>
            <a:pPr lvl="1"/>
            <a:r>
              <a:rPr lang="en-US" b="1" dirty="0"/>
              <a:t>Pressure- Temperature </a:t>
            </a:r>
            <a:r>
              <a:rPr lang="en-US" b="1" dirty="0" smtClean="0"/>
              <a:t>Worksheet </a:t>
            </a:r>
            <a:endParaRPr lang="en-US" b="1" dirty="0"/>
          </a:p>
          <a:p>
            <a:pPr lvl="1"/>
            <a:r>
              <a:rPr lang="en-US" b="1" dirty="0" smtClean="0"/>
              <a:t>Complete </a:t>
            </a:r>
            <a:r>
              <a:rPr lang="en-US" b="1" dirty="0"/>
              <a:t>the Separation Lab </a:t>
            </a:r>
            <a:r>
              <a:rPr lang="en-US" b="1" dirty="0" smtClean="0"/>
              <a:t>report</a:t>
            </a:r>
            <a:endParaRPr lang="en-US" b="1" dirty="0"/>
          </a:p>
          <a:p>
            <a:r>
              <a:rPr lang="en-US" b="1" dirty="0" smtClean="0"/>
              <a:t>What’s </a:t>
            </a:r>
            <a:r>
              <a:rPr lang="en-US" b="1" dirty="0"/>
              <a:t>Next?  (How to prepare for the next day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Energy, p38-45 </a:t>
            </a:r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Oct 11,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Agenda – </a:t>
            </a:r>
          </a:p>
          <a:p>
            <a:pPr lvl="1"/>
            <a:r>
              <a:rPr lang="en-US" b="1" dirty="0" smtClean="0"/>
              <a:t>Kinetic Molecular Theory of Gases</a:t>
            </a:r>
          </a:p>
          <a:p>
            <a:pPr lvl="1"/>
            <a:r>
              <a:rPr lang="en-US" b="1" dirty="0" smtClean="0"/>
              <a:t>Temperature units</a:t>
            </a:r>
          </a:p>
          <a:p>
            <a:pPr lvl="1"/>
            <a:r>
              <a:rPr lang="en-US" b="1" dirty="0" smtClean="0"/>
              <a:t>Pressure and Pressure units</a:t>
            </a:r>
          </a:p>
          <a:p>
            <a:pPr lvl="1"/>
            <a:r>
              <a:rPr lang="en-US" b="1" dirty="0" smtClean="0"/>
              <a:t>Standard Temperature and Pressure (STP)</a:t>
            </a:r>
          </a:p>
          <a:p>
            <a:pPr lvl="1"/>
            <a:r>
              <a:rPr lang="en-US" b="1" dirty="0" smtClean="0"/>
              <a:t>Phase Diagrams</a:t>
            </a:r>
          </a:p>
          <a:p>
            <a:r>
              <a:rPr lang="en-US" b="1" dirty="0" smtClean="0"/>
              <a:t>Assignment: - </a:t>
            </a:r>
          </a:p>
          <a:p>
            <a:pPr lvl="1"/>
            <a:r>
              <a:rPr lang="en-US" b="1" dirty="0"/>
              <a:t>Pressure- Temperature Worksheet </a:t>
            </a:r>
          </a:p>
          <a:p>
            <a:pPr lvl="1"/>
            <a:r>
              <a:rPr lang="en-US" b="1" dirty="0"/>
              <a:t>Complete the Separation Lab report, </a:t>
            </a:r>
            <a:r>
              <a:rPr lang="en-US" b="1" dirty="0" smtClean="0"/>
              <a:t>due Monday Oct 14</a:t>
            </a:r>
            <a:endParaRPr lang="en-US" b="1" dirty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637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Theory of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85263"/>
            <a:ext cx="10453277" cy="421553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1) A gas is a collection of particles in </a:t>
            </a:r>
            <a:r>
              <a:rPr lang="en-US" altLang="en-US" sz="2000" b="1" u="sng" dirty="0"/>
              <a:t>continuous, random </a:t>
            </a:r>
            <a:r>
              <a:rPr lang="en-US" altLang="en-US" sz="2000" b="1" u="sng" dirty="0" smtClean="0"/>
              <a:t>motion with </a:t>
            </a:r>
            <a:r>
              <a:rPr lang="en-US" sz="2000" b="1" u="sng" dirty="0" smtClean="0"/>
              <a:t>constant velocity</a:t>
            </a:r>
            <a:r>
              <a:rPr lang="en-US" sz="2000" b="1" dirty="0" smtClean="0"/>
              <a:t> (constant speed in straight-line motion, though not all will have the same velocity)</a:t>
            </a:r>
          </a:p>
          <a:p>
            <a:r>
              <a:rPr lang="en-US" sz="2000" b="1" dirty="0" smtClean="0"/>
              <a:t>2) There </a:t>
            </a:r>
            <a:r>
              <a:rPr lang="en-US" sz="2000" b="1" dirty="0"/>
              <a:t>is a lot of </a:t>
            </a:r>
            <a:r>
              <a:rPr lang="en-US" sz="2000" b="1" u="sng" dirty="0" smtClean="0"/>
              <a:t>empty space </a:t>
            </a:r>
            <a:r>
              <a:rPr lang="en-US" sz="2000" b="1" dirty="0"/>
              <a:t>between gas particles </a:t>
            </a:r>
            <a:r>
              <a:rPr lang="en-US" sz="2000" b="1" u="sng" dirty="0"/>
              <a:t>compared </a:t>
            </a:r>
            <a:r>
              <a:rPr lang="en-US" sz="2000" b="1" u="sng" dirty="0" smtClean="0"/>
              <a:t>to </a:t>
            </a:r>
            <a:r>
              <a:rPr lang="en-US" sz="2000" b="1" u="sng" dirty="0"/>
              <a:t>the size of the particles.</a:t>
            </a:r>
            <a:r>
              <a:rPr lang="en-US" sz="2000" b="1" dirty="0"/>
              <a:t> (In addition, particles will be distributed evenly)</a:t>
            </a:r>
          </a:p>
          <a:p>
            <a:r>
              <a:rPr lang="en-US" sz="2000" b="1" dirty="0"/>
              <a:t>3</a:t>
            </a:r>
            <a:r>
              <a:rPr lang="en-US" sz="2000" b="1" dirty="0" smtClean="0"/>
              <a:t>) Gas </a:t>
            </a:r>
            <a:r>
              <a:rPr lang="en-US" sz="2000" b="1" u="sng" dirty="0" smtClean="0"/>
              <a:t>particles do not attract or repel </a:t>
            </a:r>
            <a:r>
              <a:rPr lang="en-US" sz="2000" b="1" dirty="0" smtClean="0"/>
              <a:t>each other – they do not interact (there are no internal forces)</a:t>
            </a:r>
          </a:p>
          <a:p>
            <a:r>
              <a:rPr lang="en-US" sz="2000" b="1" dirty="0"/>
              <a:t>4</a:t>
            </a:r>
            <a:r>
              <a:rPr lang="en-US" sz="2000" b="1" dirty="0" smtClean="0"/>
              <a:t>) </a:t>
            </a:r>
            <a:r>
              <a:rPr lang="en-US" sz="2000" b="1" u="sng" dirty="0" smtClean="0"/>
              <a:t>Collisions of particles with one another or the walls of a container are elastic.</a:t>
            </a:r>
            <a:r>
              <a:rPr lang="en-US" sz="2000" b="1" dirty="0" smtClean="0"/>
              <a:t> (like billiard balls – both momentum and energy are conserved in these collisions.) </a:t>
            </a:r>
          </a:p>
          <a:p>
            <a:r>
              <a:rPr lang="en-US" sz="2000" b="1" dirty="0" smtClean="0"/>
              <a:t>5) </a:t>
            </a:r>
            <a:r>
              <a:rPr lang="en-US" sz="2000" b="1" u="sng" dirty="0" smtClean="0"/>
              <a:t>Temperature (in K) is a measure of the average kinetic energy </a:t>
            </a:r>
            <a:r>
              <a:rPr lang="en-US" sz="2000" b="1" dirty="0" smtClean="0"/>
              <a:t>of the particles. (Note: gas collisions transfer energy but do not change the average kinetic energy. No motion = 0 K, Absolute zero.)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06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914183"/>
            <a:ext cx="8761412" cy="34163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Three common temperature scales:</a:t>
            </a:r>
          </a:p>
          <a:p>
            <a:endParaRPr lang="en-US" dirty="0"/>
          </a:p>
        </p:txBody>
      </p:sp>
      <p:pic>
        <p:nvPicPr>
          <p:cNvPr id="4" name="Picture 3" descr="03_17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99" y="2331258"/>
            <a:ext cx="3265290" cy="29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65340"/>
              </p:ext>
            </p:extLst>
          </p:nvPr>
        </p:nvGraphicFramePr>
        <p:xfrm>
          <a:off x="838200" y="2842371"/>
          <a:ext cx="7672756" cy="370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61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Fahrenheit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Celcius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Kelvin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B.P. of water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373.15 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Body Temp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98.6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37.0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310.15 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Room Temp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293 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M.P.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of water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Standard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Temp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273.15 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Absolute Zero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459.7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273.15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 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8959646" y="5335865"/>
          <a:ext cx="1913439" cy="4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646" y="5335865"/>
                        <a:ext cx="1913439" cy="4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8843768" y="5792203"/>
          <a:ext cx="2145194" cy="82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6" imgW="1028520" imgH="393480" progId="Equation.DSMT4">
                  <p:embed/>
                </p:oleObj>
              </mc:Choice>
              <mc:Fallback>
                <p:oleObj name="Equation" r:id="rId6" imgW="1028520" imgH="39348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768" y="5792203"/>
                        <a:ext cx="2145194" cy="822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5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Barometers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Aristotelian belief was that </a:t>
            </a:r>
          </a:p>
          <a:p>
            <a:pPr lvl="1"/>
            <a:r>
              <a:rPr lang="en-US" b="1" dirty="0" smtClean="0"/>
              <a:t>air is weightless</a:t>
            </a:r>
          </a:p>
          <a:p>
            <a:pPr lvl="1"/>
            <a:r>
              <a:rPr lang="en-US" b="1" dirty="0"/>
              <a:t>v</a:t>
            </a:r>
            <a:r>
              <a:rPr lang="en-US" b="1" dirty="0" smtClean="0"/>
              <a:t>acuums pull on their surroundings</a:t>
            </a:r>
          </a:p>
          <a:p>
            <a:r>
              <a:rPr lang="en-US" b="1" dirty="0" smtClean="0"/>
              <a:t>What is a barometer? </a:t>
            </a:r>
          </a:p>
          <a:p>
            <a:r>
              <a:rPr lang="en-US" b="1" dirty="0" smtClean="0"/>
              <a:t>Invert a column of water in a test tube</a:t>
            </a:r>
          </a:p>
          <a:p>
            <a:r>
              <a:rPr lang="en-US" b="1" dirty="0" smtClean="0"/>
              <a:t>Same result as a test tube until the tube is 10.3 m (34 </a:t>
            </a:r>
            <a:r>
              <a:rPr lang="en-US" b="1" dirty="0" err="1" smtClean="0"/>
              <a:t>ft</a:t>
            </a:r>
            <a:r>
              <a:rPr lang="en-US" b="1" dirty="0" smtClean="0"/>
              <a:t>) tall</a:t>
            </a:r>
          </a:p>
          <a:p>
            <a:r>
              <a:rPr lang="en-US" b="1" dirty="0" smtClean="0"/>
              <a:t>Any taller leaves a space above the column of water</a:t>
            </a:r>
          </a:p>
          <a:p>
            <a:r>
              <a:rPr lang="en-US" b="1" dirty="0" smtClean="0"/>
              <a:t>No matter how tall you make the tube, the water will rush out of the tube until the water column is 10.3 m tall, leaving a vacuum above the water in the tube.</a:t>
            </a:r>
          </a:p>
          <a:p>
            <a:r>
              <a:rPr lang="en-US" b="1" dirty="0">
                <a:hlinkClick r:id="rId2"/>
              </a:rPr>
              <a:t>https://www.youtube.com/watch?v=HUmZrtiXDik</a:t>
            </a:r>
            <a:r>
              <a:rPr lang="en-US" b="1" dirty="0"/>
              <a:t> World’s Longest Straw</a:t>
            </a:r>
          </a:p>
          <a:p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6937655" y="3023237"/>
            <a:ext cx="618186" cy="823878"/>
            <a:chOff x="6555348" y="1558714"/>
            <a:chExt cx="618186" cy="823878"/>
          </a:xfrm>
        </p:grpSpPr>
        <p:grpSp>
          <p:nvGrpSpPr>
            <p:cNvPr id="179" name="Group 178"/>
            <p:cNvGrpSpPr/>
            <p:nvPr/>
          </p:nvGrpSpPr>
          <p:grpSpPr>
            <a:xfrm>
              <a:off x="6555348" y="2150772"/>
              <a:ext cx="618186" cy="231820"/>
              <a:chOff x="6812924" y="1828800"/>
              <a:chExt cx="2086377" cy="437882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6812924" y="2009104"/>
                <a:ext cx="2086377" cy="257578"/>
              </a:xfrm>
              <a:prstGeom prst="rect">
                <a:avLst/>
              </a:prstGeom>
              <a:solidFill>
                <a:srgbClr val="DDDDDD"/>
              </a:solidFill>
              <a:ln w="12700" cap="flat" cmpd="sng" algn="ctr">
                <a:solidFill>
                  <a:srgbClr val="DDDDDD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 flipV="1">
                <a:off x="6812924" y="1828800"/>
                <a:ext cx="0" cy="18030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8897151" y="1839531"/>
                <a:ext cx="0" cy="18030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80" name="Group 179"/>
            <p:cNvGrpSpPr/>
            <p:nvPr/>
          </p:nvGrpSpPr>
          <p:grpSpPr>
            <a:xfrm>
              <a:off x="6864441" y="1558714"/>
              <a:ext cx="154545" cy="755695"/>
              <a:chOff x="0" y="0"/>
              <a:chExt cx="733425" cy="3112769"/>
            </a:xfrm>
            <a:solidFill>
              <a:srgbClr val="5F5F5F">
                <a:lumMod val="20000"/>
                <a:lumOff val="80000"/>
              </a:srgbClr>
            </a:solidFill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733425" y="333375"/>
                <a:ext cx="0" cy="275272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2" name="Group 181"/>
              <p:cNvGrpSpPr/>
              <p:nvPr/>
            </p:nvGrpSpPr>
            <p:grpSpPr>
              <a:xfrm>
                <a:off x="0" y="0"/>
                <a:ext cx="733425" cy="3112769"/>
                <a:chOff x="0" y="0"/>
                <a:chExt cx="733425" cy="3112769"/>
              </a:xfrm>
              <a:grpFill/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0" y="0"/>
                  <a:ext cx="731520" cy="731520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9520" y="433785"/>
                  <a:ext cx="721625" cy="2678984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0" y="3067050"/>
                  <a:ext cx="733425" cy="45719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83" name="Straight Connector 182"/>
              <p:cNvCxnSpPr/>
              <p:nvPr/>
            </p:nvCxnSpPr>
            <p:spPr>
              <a:xfrm>
                <a:off x="0" y="333375"/>
                <a:ext cx="0" cy="275272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33" name="Group 132"/>
          <p:cNvGrpSpPr/>
          <p:nvPr/>
        </p:nvGrpSpPr>
        <p:grpSpPr>
          <a:xfrm>
            <a:off x="8083876" y="2563122"/>
            <a:ext cx="618186" cy="1283993"/>
            <a:chOff x="7856115" y="1794058"/>
            <a:chExt cx="618186" cy="1283993"/>
          </a:xfrm>
        </p:grpSpPr>
        <p:grpSp>
          <p:nvGrpSpPr>
            <p:cNvPr id="168" name="Group 167"/>
            <p:cNvGrpSpPr/>
            <p:nvPr/>
          </p:nvGrpSpPr>
          <p:grpSpPr>
            <a:xfrm>
              <a:off x="7856115" y="2846231"/>
              <a:ext cx="618186" cy="231820"/>
              <a:chOff x="6812924" y="1828800"/>
              <a:chExt cx="2086377" cy="437882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6812924" y="2009104"/>
                <a:ext cx="2086377" cy="257578"/>
              </a:xfrm>
              <a:prstGeom prst="rect">
                <a:avLst/>
              </a:prstGeom>
              <a:solidFill>
                <a:srgbClr val="DDDDDD"/>
              </a:solidFill>
              <a:ln w="12700" cap="flat" cmpd="sng" algn="ctr">
                <a:solidFill>
                  <a:srgbClr val="DDDDDD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 flipV="1">
                <a:off x="6812924" y="1828800"/>
                <a:ext cx="0" cy="18030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8897151" y="1839531"/>
                <a:ext cx="0" cy="18030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9" name="Group 168"/>
            <p:cNvGrpSpPr/>
            <p:nvPr/>
          </p:nvGrpSpPr>
          <p:grpSpPr>
            <a:xfrm>
              <a:off x="8218516" y="1794058"/>
              <a:ext cx="158346" cy="1215810"/>
              <a:chOff x="8218516" y="1794058"/>
              <a:chExt cx="158346" cy="121581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8376862" y="1924565"/>
                <a:ext cx="0" cy="1077612"/>
              </a:xfrm>
              <a:prstGeom prst="line">
                <a:avLst/>
              </a:prstGeom>
              <a:solidFill>
                <a:srgbClr val="5F5F5F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1" name="Group 170"/>
              <p:cNvGrpSpPr/>
              <p:nvPr/>
            </p:nvGrpSpPr>
            <p:grpSpPr>
              <a:xfrm>
                <a:off x="8218516" y="1794058"/>
                <a:ext cx="158346" cy="1215810"/>
                <a:chOff x="-18783" y="0"/>
                <a:chExt cx="752208" cy="3367391"/>
              </a:xfrm>
              <a:solidFill>
                <a:srgbClr val="5F5F5F">
                  <a:lumMod val="20000"/>
                  <a:lumOff val="80000"/>
                </a:srgbClr>
              </a:solidFill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0" y="0"/>
                  <a:ext cx="731520" cy="731520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-18783" y="433785"/>
                  <a:ext cx="749928" cy="2933606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0" y="3311073"/>
                  <a:ext cx="733425" cy="45719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72" name="Straight Connector 171"/>
              <p:cNvCxnSpPr/>
              <p:nvPr/>
            </p:nvCxnSpPr>
            <p:spPr>
              <a:xfrm>
                <a:off x="8222470" y="1924565"/>
                <a:ext cx="0" cy="1077612"/>
              </a:xfrm>
              <a:prstGeom prst="line">
                <a:avLst/>
              </a:prstGeom>
              <a:solidFill>
                <a:srgbClr val="5F5F5F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34" name="Group 133"/>
          <p:cNvGrpSpPr/>
          <p:nvPr/>
        </p:nvGrpSpPr>
        <p:grpSpPr>
          <a:xfrm>
            <a:off x="7555204" y="1722103"/>
            <a:ext cx="4399846" cy="2112992"/>
            <a:chOff x="7327443" y="953039"/>
            <a:chExt cx="4399846" cy="2112992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7327443" y="1776289"/>
              <a:ext cx="4399846" cy="1343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151" name="Group 150"/>
            <p:cNvGrpSpPr/>
            <p:nvPr/>
          </p:nvGrpSpPr>
          <p:grpSpPr>
            <a:xfrm>
              <a:off x="9155539" y="953039"/>
              <a:ext cx="2449407" cy="2112992"/>
              <a:chOff x="9155539" y="953039"/>
              <a:chExt cx="2449407" cy="2112992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10128713" y="2834211"/>
                <a:ext cx="618186" cy="231820"/>
                <a:chOff x="6812924" y="1828800"/>
                <a:chExt cx="2086377" cy="437882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6812924" y="2009104"/>
                  <a:ext cx="2086377" cy="257578"/>
                </a:xfrm>
                <a:prstGeom prst="rect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6812924" y="1828800"/>
                  <a:ext cx="0" cy="18030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8897151" y="1839531"/>
                  <a:ext cx="0" cy="18030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53" name="Group 152"/>
              <p:cNvGrpSpPr/>
              <p:nvPr/>
            </p:nvGrpSpPr>
            <p:grpSpPr>
              <a:xfrm>
                <a:off x="10445037" y="953039"/>
                <a:ext cx="149726" cy="2044811"/>
                <a:chOff x="10071548" y="257580"/>
                <a:chExt cx="149726" cy="2044811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10071548" y="257580"/>
                  <a:ext cx="149726" cy="2044811"/>
                  <a:chOff x="8930651" y="888643"/>
                  <a:chExt cx="158308" cy="1425766"/>
                </a:xfrm>
              </p:grpSpPr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9088959" y="1041340"/>
                    <a:ext cx="0" cy="1260853"/>
                  </a:xfrm>
                  <a:prstGeom prst="line">
                    <a:avLst/>
                  </a:prstGeom>
                  <a:solidFill>
                    <a:srgbClr val="5F5F5F">
                      <a:lumMod val="20000"/>
                      <a:lumOff val="8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160" name="Group 159"/>
                  <p:cNvGrpSpPr/>
                  <p:nvPr/>
                </p:nvGrpSpPr>
                <p:grpSpPr>
                  <a:xfrm>
                    <a:off x="8930651" y="888643"/>
                    <a:ext cx="155818" cy="1425766"/>
                    <a:chOff x="0" y="2"/>
                    <a:chExt cx="733425" cy="3112767"/>
                  </a:xfrm>
                  <a:solidFill>
                    <a:srgbClr val="5F5F5F">
                      <a:lumMod val="20000"/>
                      <a:lumOff val="80000"/>
                    </a:srgbClr>
                  </a:solidFill>
                </p:grpSpPr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5" y="2"/>
                      <a:ext cx="730260" cy="509734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Rectangle 162"/>
                    <p:cNvSpPr/>
                    <p:nvPr/>
                  </p:nvSpPr>
                  <p:spPr>
                    <a:xfrm>
                      <a:off x="9521" y="1263115"/>
                      <a:ext cx="720739" cy="1849654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0" y="3067050"/>
                      <a:ext cx="733425" cy="45719"/>
                    </a:xfrm>
                    <a:prstGeom prst="ellipse">
                      <a:avLst/>
                    </a:prstGeom>
                    <a:grpFill/>
                    <a:ln w="127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8930651" y="1041340"/>
                    <a:ext cx="0" cy="1260853"/>
                  </a:xfrm>
                  <a:prstGeom prst="line">
                    <a:avLst/>
                  </a:prstGeom>
                  <a:solidFill>
                    <a:srgbClr val="5F5F5F">
                      <a:lumMod val="20000"/>
                      <a:lumOff val="8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58" name="Rectangle 157"/>
                <p:cNvSpPr/>
                <p:nvPr/>
              </p:nvSpPr>
              <p:spPr>
                <a:xfrm>
                  <a:off x="10078975" y="399901"/>
                  <a:ext cx="135046" cy="67888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54" name="Straight Arrow Connector 153"/>
              <p:cNvCxnSpPr/>
              <p:nvPr/>
            </p:nvCxnSpPr>
            <p:spPr>
              <a:xfrm flipV="1">
                <a:off x="10698589" y="1801841"/>
                <a:ext cx="9525" cy="118872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155" name="TextBox 154"/>
              <p:cNvSpPr txBox="1"/>
              <p:nvPr/>
            </p:nvSpPr>
            <p:spPr>
              <a:xfrm>
                <a:off x="10691505" y="2238167"/>
                <a:ext cx="913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10.3 m</a:t>
                </a:r>
              </a:p>
            </p:txBody>
          </p:sp>
          <p:cxnSp>
            <p:nvCxnSpPr>
              <p:cNvPr id="156" name="Straight Arrow Connector 155"/>
              <p:cNvCxnSpPr/>
              <p:nvPr/>
            </p:nvCxnSpPr>
            <p:spPr>
              <a:xfrm>
                <a:off x="9155539" y="1120464"/>
                <a:ext cx="1289442" cy="167425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grpSp>
        <p:nvGrpSpPr>
          <p:cNvPr id="135" name="Group 134"/>
          <p:cNvGrpSpPr/>
          <p:nvPr/>
        </p:nvGrpSpPr>
        <p:grpSpPr>
          <a:xfrm>
            <a:off x="8083876" y="1681163"/>
            <a:ext cx="1758391" cy="2165952"/>
            <a:chOff x="7856115" y="912099"/>
            <a:chExt cx="1758391" cy="2165952"/>
          </a:xfrm>
        </p:grpSpPr>
        <p:grpSp>
          <p:nvGrpSpPr>
            <p:cNvPr id="136" name="Group 135"/>
            <p:cNvGrpSpPr/>
            <p:nvPr/>
          </p:nvGrpSpPr>
          <p:grpSpPr>
            <a:xfrm>
              <a:off x="8996320" y="1584101"/>
              <a:ext cx="618186" cy="1493950"/>
              <a:chOff x="8622831" y="888642"/>
              <a:chExt cx="618186" cy="149395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8622831" y="2150772"/>
                <a:ext cx="618186" cy="231820"/>
                <a:chOff x="6812924" y="1828800"/>
                <a:chExt cx="2086377" cy="437882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6812924" y="2009104"/>
                  <a:ext cx="2086377" cy="257578"/>
                </a:xfrm>
                <a:prstGeom prst="rect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6812924" y="1828800"/>
                  <a:ext cx="0" cy="18030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9" name="Straight Connector 148"/>
                <p:cNvCxnSpPr/>
                <p:nvPr/>
              </p:nvCxnSpPr>
              <p:spPr>
                <a:xfrm flipV="1">
                  <a:off x="8897151" y="1839531"/>
                  <a:ext cx="0" cy="18030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40" name="Group 139"/>
              <p:cNvGrpSpPr/>
              <p:nvPr/>
            </p:nvGrpSpPr>
            <p:grpSpPr>
              <a:xfrm>
                <a:off x="8930651" y="888642"/>
                <a:ext cx="155818" cy="1425767"/>
                <a:chOff x="8930651" y="888642"/>
                <a:chExt cx="155818" cy="1425767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9086469" y="1041340"/>
                  <a:ext cx="0" cy="1260853"/>
                </a:xfrm>
                <a:prstGeom prst="line">
                  <a:avLst/>
                </a:prstGeom>
                <a:solidFill>
                  <a:srgbClr val="5F5F5F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42" name="Group 141"/>
                <p:cNvGrpSpPr/>
                <p:nvPr/>
              </p:nvGrpSpPr>
              <p:grpSpPr>
                <a:xfrm>
                  <a:off x="8930651" y="888642"/>
                  <a:ext cx="155818" cy="1425767"/>
                  <a:chOff x="0" y="0"/>
                  <a:chExt cx="733425" cy="3112769"/>
                </a:xfrm>
                <a:solidFill>
                  <a:srgbClr val="5F5F5F">
                    <a:lumMod val="20000"/>
                    <a:lumOff val="80000"/>
                  </a:srgbClr>
                </a:solidFill>
              </p:grpSpPr>
              <p:sp>
                <p:nvSpPr>
                  <p:cNvPr id="144" name="Oval 143"/>
                  <p:cNvSpPr/>
                  <p:nvPr/>
                </p:nvSpPr>
                <p:spPr>
                  <a:xfrm>
                    <a:off x="0" y="0"/>
                    <a:ext cx="731520" cy="7315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9520" y="433785"/>
                    <a:ext cx="721625" cy="2678984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0" y="3067050"/>
                    <a:ext cx="733425" cy="45719"/>
                  </a:xfrm>
                  <a:prstGeom prst="ellipse">
                    <a:avLst/>
                  </a:prstGeom>
                  <a:grpFill/>
                  <a:ln w="127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8930651" y="1041340"/>
                  <a:ext cx="0" cy="1260853"/>
                </a:xfrm>
                <a:prstGeom prst="line">
                  <a:avLst/>
                </a:prstGeom>
                <a:solidFill>
                  <a:srgbClr val="5F5F5F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137" name="Straight Arrow Connector 136"/>
            <p:cNvCxnSpPr/>
            <p:nvPr/>
          </p:nvCxnSpPr>
          <p:spPr>
            <a:xfrm>
              <a:off x="8926939" y="1321691"/>
              <a:ext cx="304800" cy="24489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8" name="TextBox 137"/>
            <p:cNvSpPr txBox="1"/>
            <p:nvPr/>
          </p:nvSpPr>
          <p:spPr>
            <a:xfrm>
              <a:off x="7856115" y="912099"/>
              <a:ext cx="1129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Vacuum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Pressure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680569"/>
            <a:ext cx="4953000" cy="34963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Pressure</a:t>
            </a:r>
            <a:r>
              <a:rPr lang="en-US" altLang="en-US" dirty="0"/>
              <a:t> is the amount of force applied to an area</a:t>
            </a:r>
            <a:r>
              <a:rPr lang="en-US" altLang="en-US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r>
              <a:rPr lang="en-US" altLang="en-US" b="1" dirty="0"/>
              <a:t>Atmospheric pressure</a:t>
            </a:r>
            <a:r>
              <a:rPr lang="en-US" altLang="en-US" dirty="0"/>
              <a:t> is the weight of air per unit of area.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</p:txBody>
      </p:sp>
      <p:grpSp>
        <p:nvGrpSpPr>
          <p:cNvPr id="9221" name="Group 23"/>
          <p:cNvGrpSpPr>
            <a:grpSpLocks/>
          </p:cNvGrpSpPr>
          <p:nvPr/>
        </p:nvGrpSpPr>
        <p:grpSpPr bwMode="auto">
          <a:xfrm>
            <a:off x="2543175" y="3219450"/>
            <a:ext cx="1543050" cy="1190625"/>
            <a:chOff x="912" y="2016"/>
            <a:chExt cx="972" cy="750"/>
          </a:xfrm>
        </p:grpSpPr>
        <p:sp>
          <p:nvSpPr>
            <p:cNvPr id="9223" name="Rectangle 15"/>
            <p:cNvSpPr>
              <a:spLocks noChangeArrowheads="1"/>
            </p:cNvSpPr>
            <p:nvPr/>
          </p:nvSpPr>
          <p:spPr bwMode="auto">
            <a:xfrm>
              <a:off x="912" y="2178"/>
              <a:ext cx="5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3600" i="1" dirty="0">
                  <a:latin typeface="Arial" panose="020B0604020202020204" pitchFamily="34" charset="0"/>
                </a:rPr>
                <a:t>P</a:t>
              </a:r>
              <a:r>
                <a:rPr lang="en-US" altLang="en-US" sz="3600" dirty="0">
                  <a:latin typeface="Arial" panose="020B0604020202020204" pitchFamily="34" charset="0"/>
                </a:rPr>
                <a:t> =</a:t>
              </a:r>
              <a:endParaRPr lang="en-US" altLang="en-US" sz="4000" dirty="0">
                <a:latin typeface="Arial" panose="020B0604020202020204" pitchFamily="34" charset="0"/>
              </a:endParaRPr>
            </a:p>
          </p:txBody>
        </p:sp>
        <p:sp>
          <p:nvSpPr>
            <p:cNvPr id="9224" name="Rectangle 16"/>
            <p:cNvSpPr>
              <a:spLocks noChangeArrowheads="1"/>
            </p:cNvSpPr>
            <p:nvPr/>
          </p:nvSpPr>
          <p:spPr bwMode="auto">
            <a:xfrm>
              <a:off x="1546" y="2016"/>
              <a:ext cx="30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3600" i="1">
                  <a:latin typeface="Arial" panose="020B0604020202020204" pitchFamily="34" charset="0"/>
                </a:rPr>
                <a:t>F</a:t>
              </a:r>
            </a:p>
            <a:p>
              <a:r>
                <a:rPr lang="en-US" altLang="en-US" sz="3600" i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225" name="Line 17"/>
            <p:cNvSpPr>
              <a:spLocks noChangeShapeType="1"/>
            </p:cNvSpPr>
            <p:nvPr/>
          </p:nvSpPr>
          <p:spPr bwMode="auto">
            <a:xfrm>
              <a:off x="1500" y="23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22" name="Picture 26" descr="10_01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680569"/>
            <a:ext cx="2847869" cy="34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Units of Pressure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2392471"/>
            <a:ext cx="7636099" cy="3784492"/>
          </a:xfrm>
        </p:spPr>
        <p:txBody>
          <a:bodyPr>
            <a:normAutofit/>
          </a:bodyPr>
          <a:lstStyle/>
          <a:p>
            <a:r>
              <a:rPr lang="en-US" altLang="en-US" sz="2000" b="1" dirty="0" err="1"/>
              <a:t>Pascals</a:t>
            </a:r>
            <a:r>
              <a:rPr lang="en-US" altLang="en-US" sz="2000" b="1" dirty="0"/>
              <a:t> (SI Unit)</a:t>
            </a:r>
          </a:p>
          <a:p>
            <a:pPr lvl="1"/>
            <a:r>
              <a:rPr lang="en-US" altLang="en-US" sz="1800" b="1" dirty="0" smtClean="0"/>
              <a:t>1 </a:t>
            </a:r>
            <a:r>
              <a:rPr lang="en-US" altLang="en-US" sz="1800" b="1" dirty="0"/>
              <a:t>Pa = 1 </a:t>
            </a:r>
            <a:r>
              <a:rPr lang="en-US" altLang="en-US" sz="1800" b="1" dirty="0" smtClean="0"/>
              <a:t>N/m</a:t>
            </a:r>
            <a:r>
              <a:rPr lang="en-US" altLang="en-US" sz="1800" b="1" baseline="30000" dirty="0" smtClean="0"/>
              <a:t>2</a:t>
            </a:r>
            <a:r>
              <a:rPr lang="en-US" altLang="en-US" sz="1800" b="1" dirty="0"/>
              <a:t> </a:t>
            </a:r>
            <a:r>
              <a:rPr lang="en-US" altLang="en-US" sz="1800" b="1" dirty="0" smtClean="0"/>
              <a:t>    1 </a:t>
            </a:r>
            <a:r>
              <a:rPr lang="en-US" altLang="en-US" sz="1800" b="1" dirty="0" err="1" smtClean="0"/>
              <a:t>kPa</a:t>
            </a:r>
            <a:r>
              <a:rPr lang="en-US" altLang="en-US" sz="1800" b="1" dirty="0" smtClean="0"/>
              <a:t> = 1000 Pa</a:t>
            </a:r>
            <a:endParaRPr lang="en-US" altLang="en-US" sz="1800" b="1" dirty="0"/>
          </a:p>
          <a:p>
            <a:pPr eaLnBrk="1" hangingPunct="1"/>
            <a:r>
              <a:rPr lang="en-US" altLang="en-US" sz="2000" b="1" dirty="0" smtClean="0"/>
              <a:t>mmHg </a:t>
            </a:r>
            <a:r>
              <a:rPr lang="en-US" altLang="en-US" sz="2000" b="1" dirty="0"/>
              <a:t>or </a:t>
            </a:r>
            <a:r>
              <a:rPr lang="en-US" altLang="en-US" sz="2000" b="1" dirty="0" err="1" smtClean="0"/>
              <a:t>torr</a:t>
            </a:r>
            <a:endParaRPr lang="en-US" altLang="en-US" sz="2000" b="1" dirty="0" smtClean="0"/>
          </a:p>
          <a:p>
            <a:pPr lvl="1"/>
            <a:r>
              <a:rPr lang="en-US" altLang="en-US" sz="1800" b="1" dirty="0" smtClean="0"/>
              <a:t>Height of mercury column </a:t>
            </a:r>
            <a:endParaRPr lang="en-US" altLang="en-US" sz="1800" b="1" dirty="0"/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1 Atmosphere</a:t>
            </a:r>
            <a:r>
              <a:rPr lang="en-US" sz="2000" b="1" dirty="0"/>
              <a:t>= Standard </a:t>
            </a:r>
            <a:r>
              <a:rPr lang="en-US" sz="2000" b="1" dirty="0" smtClean="0"/>
              <a:t>Pressure</a:t>
            </a:r>
            <a:endParaRPr lang="en-US" altLang="en-US" sz="2000" b="1" dirty="0" smtClean="0"/>
          </a:p>
          <a:p>
            <a:pPr lvl="1"/>
            <a:r>
              <a:rPr lang="en-US" altLang="en-US" sz="1800" b="1" dirty="0" smtClean="0"/>
              <a:t>1.00 </a:t>
            </a:r>
            <a:r>
              <a:rPr lang="en-US" altLang="en-US" sz="1800" b="1" dirty="0" err="1" smtClean="0"/>
              <a:t>atm</a:t>
            </a:r>
            <a:r>
              <a:rPr lang="en-US" altLang="en-US" sz="1800" b="1" dirty="0" smtClean="0"/>
              <a:t> = 760 </a:t>
            </a:r>
            <a:r>
              <a:rPr lang="en-US" altLang="en-US" sz="1800" b="1" dirty="0" err="1" smtClean="0"/>
              <a:t>torr</a:t>
            </a:r>
            <a:r>
              <a:rPr lang="en-US" altLang="en-US" sz="1800" b="1" dirty="0" smtClean="0"/>
              <a:t> = </a:t>
            </a:r>
            <a:r>
              <a:rPr lang="en-US" sz="1800" b="1" dirty="0"/>
              <a:t>101,325 </a:t>
            </a:r>
            <a:r>
              <a:rPr lang="en-US" sz="1800" b="1" dirty="0" smtClean="0"/>
              <a:t>Pa  </a:t>
            </a:r>
          </a:p>
          <a:p>
            <a:pPr lvl="1"/>
            <a:r>
              <a:rPr lang="en-US" sz="1800" b="1" dirty="0" smtClean="0"/>
              <a:t>English units</a:t>
            </a:r>
          </a:p>
          <a:p>
            <a:pPr lvl="2"/>
            <a:r>
              <a:rPr lang="en-US" sz="1600" b="1" dirty="0" smtClean="0"/>
              <a:t>=14.69 pounds </a:t>
            </a:r>
            <a:r>
              <a:rPr lang="en-US" sz="1600" b="1" dirty="0"/>
              <a:t>per square inch or </a:t>
            </a:r>
            <a:r>
              <a:rPr lang="en-US" sz="1600" b="1" dirty="0" smtClean="0"/>
              <a:t>psi (tires)</a:t>
            </a:r>
          </a:p>
          <a:p>
            <a:pPr lvl="2"/>
            <a:r>
              <a:rPr lang="en-US" sz="1600" b="1" dirty="0" smtClean="0"/>
              <a:t>=29.92 </a:t>
            </a:r>
            <a:r>
              <a:rPr lang="en-US" sz="1600" b="1" dirty="0"/>
              <a:t>i</a:t>
            </a:r>
            <a:r>
              <a:rPr lang="en-US" sz="1600" b="1" dirty="0" smtClean="0"/>
              <a:t>nches of Hg    (weather reports)</a:t>
            </a:r>
            <a:endParaRPr lang="en-US" sz="1600" b="1" dirty="0"/>
          </a:p>
          <a:p>
            <a:pPr marL="457200" lvl="1" indent="0"/>
            <a:endParaRPr lang="en-US" sz="1800" b="1" dirty="0"/>
          </a:p>
          <a:p>
            <a:pPr marL="457200" lvl="1" indent="0"/>
            <a:endParaRPr lang="en-US" altLang="en-US" b="1" dirty="0" smtClean="0"/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>
            <a:off x="6400800" y="5486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13317" name="Picture 22" descr="10_02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13" y="2269298"/>
            <a:ext cx="3187407" cy="367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5876" y="2906120"/>
            <a:ext cx="2490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r>
              <a:rPr lang="en-US" dirty="0" smtClean="0"/>
              <a:t>tandard </a:t>
            </a:r>
            <a:r>
              <a:rPr lang="en-US" b="1" dirty="0" smtClean="0"/>
              <a:t>T</a:t>
            </a:r>
            <a:r>
              <a:rPr lang="en-US" dirty="0" smtClean="0"/>
              <a:t>emperature and </a:t>
            </a:r>
            <a:r>
              <a:rPr lang="en-US" b="1" dirty="0" smtClean="0"/>
              <a:t>P</a:t>
            </a:r>
            <a:r>
              <a:rPr lang="en-US" dirty="0" smtClean="0"/>
              <a:t>ressure</a:t>
            </a:r>
          </a:p>
          <a:p>
            <a:r>
              <a:rPr lang="en-US" b="1" dirty="0" smtClean="0"/>
              <a:t>STP </a:t>
            </a:r>
            <a:r>
              <a:rPr lang="en-US" dirty="0" smtClean="0"/>
              <a:t>= </a:t>
            </a:r>
            <a:r>
              <a:rPr lang="en-US" b="1" dirty="0" smtClean="0"/>
              <a:t>1 </a:t>
            </a:r>
            <a:r>
              <a:rPr lang="en-US" b="1" dirty="0" err="1" smtClean="0"/>
              <a:t>atm</a:t>
            </a:r>
            <a:r>
              <a:rPr lang="en-US" b="1" dirty="0" smtClean="0"/>
              <a:t> and 0</a:t>
            </a:r>
            <a:r>
              <a:rPr lang="en-US" b="1" dirty="0" smtClean="0">
                <a:latin typeface="Euclid" panose="02020503060505020303" pitchFamily="18" charset="0"/>
              </a:rPr>
              <a:t>°C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99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Converting P and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1.00 </a:t>
            </a:r>
            <a:r>
              <a:rPr lang="en-US" altLang="en-US" b="1" dirty="0" err="1"/>
              <a:t>atm</a:t>
            </a:r>
            <a:r>
              <a:rPr lang="en-US" altLang="en-US" b="1" dirty="0"/>
              <a:t> = 760 </a:t>
            </a:r>
            <a:r>
              <a:rPr lang="en-US" altLang="en-US" b="1" dirty="0" err="1"/>
              <a:t>torr</a:t>
            </a:r>
            <a:r>
              <a:rPr lang="en-US" altLang="en-US" b="1" dirty="0"/>
              <a:t> = </a:t>
            </a:r>
            <a:r>
              <a:rPr lang="en-US" b="1" dirty="0"/>
              <a:t>101,325 Pa </a:t>
            </a:r>
            <a:endParaRPr lang="en-US" dirty="0" smtClean="0"/>
          </a:p>
          <a:p>
            <a:r>
              <a:rPr lang="en-US" b="1" dirty="0" smtClean="0"/>
              <a:t>Convert 685 mmHg to atm.</a:t>
            </a:r>
          </a:p>
          <a:p>
            <a:r>
              <a:rPr lang="en-US" b="1" dirty="0" smtClean="0"/>
              <a:t>Convert 1.20 </a:t>
            </a:r>
            <a:r>
              <a:rPr lang="en-US" b="1" dirty="0" err="1" smtClean="0"/>
              <a:t>atm</a:t>
            </a:r>
            <a:r>
              <a:rPr lang="en-US" b="1" dirty="0" smtClean="0"/>
              <a:t> to mmHg</a:t>
            </a:r>
          </a:p>
          <a:p>
            <a:r>
              <a:rPr lang="en-US" b="1" dirty="0" smtClean="0"/>
              <a:t>Convert 123 </a:t>
            </a:r>
            <a:r>
              <a:rPr lang="en-US" b="1" dirty="0" err="1" smtClean="0"/>
              <a:t>kPa</a:t>
            </a:r>
            <a:r>
              <a:rPr lang="en-US" b="1" dirty="0" smtClean="0"/>
              <a:t> to </a:t>
            </a:r>
            <a:r>
              <a:rPr lang="en-US" b="1" dirty="0" err="1" smtClean="0"/>
              <a:t>torr</a:t>
            </a:r>
            <a:endParaRPr lang="en-US" b="1" dirty="0" smtClean="0"/>
          </a:p>
          <a:p>
            <a:r>
              <a:rPr lang="en-US" b="1" dirty="0" smtClean="0"/>
              <a:t>Convert 30.2” Hg to </a:t>
            </a:r>
            <a:r>
              <a:rPr lang="en-US" b="1" dirty="0" err="1" smtClean="0"/>
              <a:t>atm</a:t>
            </a:r>
            <a:endParaRPr lang="en-US" b="1" dirty="0" smtClean="0"/>
          </a:p>
          <a:p>
            <a:r>
              <a:rPr lang="en-US" b="1" dirty="0" smtClean="0"/>
              <a:t>Convert 38</a:t>
            </a:r>
            <a:r>
              <a:rPr lang="en-US" b="1" dirty="0" smtClean="0">
                <a:latin typeface="Euclid" panose="02020503060505020303" pitchFamily="18" charset="0"/>
              </a:rPr>
              <a:t>°</a:t>
            </a:r>
            <a:r>
              <a:rPr lang="en-US" b="1" dirty="0" smtClean="0"/>
              <a:t>C to Kelvin</a:t>
            </a:r>
          </a:p>
          <a:p>
            <a:r>
              <a:rPr lang="en-US" b="1" dirty="0" smtClean="0"/>
              <a:t>Convert 313 K to </a:t>
            </a:r>
            <a:r>
              <a:rPr lang="en-US" b="1" dirty="0" err="1" smtClean="0"/>
              <a:t>Celcius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36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Phase Diagrams</a:t>
            </a:r>
          </a:p>
        </p:txBody>
      </p:sp>
      <p:sp>
        <p:nvSpPr>
          <p:cNvPr id="77827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Phase </a:t>
            </a:r>
            <a:r>
              <a:rPr lang="en-US" altLang="en-US" b="1" dirty="0"/>
              <a:t>diagrams display the state of a substance at various pressures and temperatures, and the places where equilibria exist between phases.</a:t>
            </a:r>
          </a:p>
        </p:txBody>
      </p:sp>
      <p:pic>
        <p:nvPicPr>
          <p:cNvPr id="10" name="Picture 6" descr="11_2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33750"/>
            <a:ext cx="6705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23214</TotalTime>
  <Words>675</Words>
  <Application>Microsoft Office PowerPoint</Application>
  <PresentationFormat>Widescreen</PresentationFormat>
  <Paragraphs>108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Century Gothic</vt:lpstr>
      <vt:lpstr>Euclid</vt:lpstr>
      <vt:lpstr>Times</vt:lpstr>
      <vt:lpstr>Wingdings 3</vt:lpstr>
      <vt:lpstr>Ion Boardroom</vt:lpstr>
      <vt:lpstr>Equation</vt:lpstr>
      <vt:lpstr>Chemistry – Oct 11, 2019 </vt:lpstr>
      <vt:lpstr>Chemistry – Oct 11, 2019</vt:lpstr>
      <vt:lpstr>Kinetic Theory of Gases</vt:lpstr>
      <vt:lpstr>Temperature Scales</vt:lpstr>
      <vt:lpstr>Historical Barometers</vt:lpstr>
      <vt:lpstr>Pressure</vt:lpstr>
      <vt:lpstr>Units of Pressure</vt:lpstr>
      <vt:lpstr>Practice Converting P and T</vt:lpstr>
      <vt:lpstr>Phase Diagrams</vt:lpstr>
      <vt:lpstr>Phase Diagrams for H2O and CO2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155</cp:revision>
  <cp:lastPrinted>2017-10-04T05:14:42Z</cp:lastPrinted>
  <dcterms:created xsi:type="dcterms:W3CDTF">2015-08-11T02:33:52Z</dcterms:created>
  <dcterms:modified xsi:type="dcterms:W3CDTF">2019-10-11T13:15:52Z</dcterms:modified>
</cp:coreProperties>
</file>